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9" r:id="rId3"/>
    <p:sldMasterId id="2147483650" r:id="rId4"/>
    <p:sldMasterId id="2147483654" r:id="rId5"/>
  </p:sldMasterIdLst>
  <p:notesMasterIdLst>
    <p:notesMasterId r:id="rId17"/>
  </p:notesMasterIdLst>
  <p:sldIdLst>
    <p:sldId id="259" r:id="rId6"/>
    <p:sldId id="275" r:id="rId7"/>
    <p:sldId id="263" r:id="rId8"/>
    <p:sldId id="266" r:id="rId9"/>
    <p:sldId id="274" r:id="rId10"/>
    <p:sldId id="265" r:id="rId11"/>
    <p:sldId id="276" r:id="rId12"/>
    <p:sldId id="264" r:id="rId13"/>
    <p:sldId id="267" r:id="rId14"/>
    <p:sldId id="273" r:id="rId15"/>
    <p:sldId id="26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761" autoAdjust="0"/>
    <p:restoredTop sz="99392" autoAdjust="0"/>
  </p:normalViewPr>
  <p:slideViewPr>
    <p:cSldViewPr>
      <p:cViewPr>
        <p:scale>
          <a:sx n="200" d="100"/>
          <a:sy n="200" d="100"/>
        </p:scale>
        <p:origin x="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1B25F9F-96C3-4F6B-BB05-CD06E85B76DC}" type="datetimeFigureOut">
              <a:rPr lang="de-DE"/>
              <a:pPr>
                <a:defRPr/>
              </a:pPr>
              <a:t>16.03.2013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A66B723-BF2A-4427-90A5-83B1B92A720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66220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333375"/>
            <a:ext cx="82550" cy="1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pic>
        <p:nvPicPr>
          <p:cNvPr id="1027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708025" y="4957763"/>
            <a:ext cx="7924800" cy="4270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200" dirty="0" smtClean="0">
                <a:solidFill>
                  <a:schemeClr val="bg1"/>
                </a:solidFill>
                <a:latin typeface="Arial" charset="0"/>
              </a:rPr>
              <a:t>28th Annual EAU Congress</a:t>
            </a: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5321300"/>
            <a:ext cx="7700962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1030" name="TextBox 6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08500"/>
            <a:ext cx="7848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Title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539750"/>
            <a:ext cx="784860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Subtitle</a:t>
            </a:r>
            <a:endParaRPr lang="nl-NL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08500"/>
            <a:ext cx="78486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Title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539750"/>
            <a:ext cx="784860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Subtitle</a:t>
            </a:r>
            <a:endParaRPr lang="nl-NL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61963"/>
            <a:ext cx="653415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Subtitle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0645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Header</a:t>
            </a:r>
            <a:endParaRPr lang="nl-NL" smtClean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61963"/>
            <a:ext cx="653415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Subtitle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0645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Header</a:t>
            </a:r>
            <a:endParaRPr lang="nl-NL" smtClean="0"/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5176838"/>
            <a:ext cx="7700962" cy="1204912"/>
          </a:xfrm>
        </p:spPr>
        <p:txBody>
          <a:bodyPr/>
          <a:lstStyle/>
          <a:p>
            <a:r>
              <a:rPr lang="en-GB" smtClean="0"/>
              <a:t>From young to old</a:t>
            </a:r>
            <a:br>
              <a:rPr lang="en-GB" smtClean="0"/>
            </a:br>
            <a:r>
              <a:rPr lang="en-GB" sz="2000" smtClean="0">
                <a:latin typeface="Arial" charset="0"/>
                <a:cs typeface="Arial" charset="0"/>
              </a:rPr>
              <a:t>M. Wirth, Dresden, Germany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3"/>
          <p:cNvSpPr>
            <a:spLocks noGrp="1"/>
          </p:cNvSpPr>
          <p:nvPr>
            <p:ph type="title"/>
          </p:nvPr>
        </p:nvSpPr>
        <p:spPr>
          <a:xfrm>
            <a:off x="539750" y="404813"/>
            <a:ext cx="6534150" cy="796925"/>
          </a:xfrm>
        </p:spPr>
        <p:txBody>
          <a:bodyPr/>
          <a:lstStyle/>
          <a:p>
            <a:r>
              <a:rPr lang="en-GB" sz="2400" smtClean="0"/>
              <a:t>Mortality after RPE in the elderly:</a:t>
            </a:r>
            <a:br>
              <a:rPr lang="en-GB" sz="2400" smtClean="0"/>
            </a:br>
            <a:r>
              <a:rPr lang="en-GB" sz="2400" smtClean="0"/>
              <a:t>role of comorbidity (n=329)</a:t>
            </a:r>
          </a:p>
        </p:txBody>
      </p:sp>
      <p:sp>
        <p:nvSpPr>
          <p:cNvPr id="21506" name="Content Placeholder 4"/>
          <p:cNvSpPr>
            <a:spLocks noGrp="1"/>
          </p:cNvSpPr>
          <p:nvPr>
            <p:ph idx="1"/>
          </p:nvPr>
        </p:nvSpPr>
        <p:spPr>
          <a:xfrm>
            <a:off x="4211638" y="5876925"/>
            <a:ext cx="4321175" cy="288925"/>
          </a:xfrm>
        </p:spPr>
        <p:txBody>
          <a:bodyPr/>
          <a:lstStyle/>
          <a:p>
            <a:r>
              <a:rPr lang="nl-NL" sz="1400" smtClean="0"/>
              <a:t>Froehner, Wirth et al., Urol Oncol 2010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963" y="1333500"/>
            <a:ext cx="5576887" cy="45434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5435600" y="1341438"/>
            <a:ext cx="1908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000">
                <a:solidFill>
                  <a:schemeClr val="hlink"/>
                </a:solidFill>
                <a:latin typeface="Arial Rounded MT Bold" pitchFamily="34" charset="0"/>
                <a:ea typeface="ＭＳ Ｐゴシック" pitchFamily="34" charset="-128"/>
              </a:rPr>
              <a:t>age 70+ years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3"/>
          <p:cNvSpPr>
            <a:spLocks noGrp="1"/>
          </p:cNvSpPr>
          <p:nvPr>
            <p:ph type="title"/>
          </p:nvPr>
        </p:nvSpPr>
        <p:spPr>
          <a:xfrm>
            <a:off x="539750" y="461963"/>
            <a:ext cx="7056438" cy="796925"/>
          </a:xfrm>
        </p:spPr>
        <p:txBody>
          <a:bodyPr/>
          <a:lstStyle/>
          <a:p>
            <a:r>
              <a:rPr lang="en-GB" sz="2800" smtClean="0"/>
              <a:t>Education: From “old” to young</a:t>
            </a:r>
          </a:p>
        </p:txBody>
      </p:sp>
      <p:sp>
        <p:nvSpPr>
          <p:cNvPr id="22530" name="Content Placeholder 4"/>
          <p:cNvSpPr>
            <a:spLocks noGrp="1"/>
          </p:cNvSpPr>
          <p:nvPr>
            <p:ph idx="1"/>
          </p:nvPr>
        </p:nvSpPr>
        <p:spPr>
          <a:xfrm>
            <a:off x="539750" y="1268413"/>
            <a:ext cx="8064500" cy="4824412"/>
          </a:xfrm>
        </p:spPr>
        <p:txBody>
          <a:bodyPr/>
          <a:lstStyle/>
          <a:p>
            <a:r>
              <a:rPr lang="en-GB" smtClean="0"/>
              <a:t>European School of Urology (ESU)</a:t>
            </a:r>
          </a:p>
          <a:p>
            <a:pPr>
              <a:buFontTx/>
              <a:buChar char="•"/>
            </a:pPr>
            <a:r>
              <a:rPr lang="en-GB" b="0" smtClean="0"/>
              <a:t>ESU Courses</a:t>
            </a:r>
          </a:p>
          <a:p>
            <a:pPr>
              <a:buFontTx/>
              <a:buChar char="•"/>
            </a:pPr>
            <a:r>
              <a:rPr lang="en-GB" b="0" smtClean="0"/>
              <a:t>Stand-Alone Events, e.g. European Urology Forum</a:t>
            </a:r>
          </a:p>
          <a:p>
            <a:pPr>
              <a:buFontTx/>
              <a:buChar char="•"/>
            </a:pPr>
            <a:r>
              <a:rPr lang="en-GB" b="0" smtClean="0"/>
              <a:t>Masterclasses</a:t>
            </a:r>
          </a:p>
          <a:p>
            <a:pPr>
              <a:buFontTx/>
              <a:buChar char="•"/>
            </a:pPr>
            <a:r>
              <a:rPr lang="en-GB" b="0" smtClean="0"/>
              <a:t>EUREP: an educational activity designed for residents</a:t>
            </a:r>
          </a:p>
          <a:p>
            <a:endParaRPr lang="en-GB" smtClean="0"/>
          </a:p>
          <a:p>
            <a:r>
              <a:rPr lang="en-GB" smtClean="0"/>
              <a:t>European Urological Scholarship Programme (EUSP)</a:t>
            </a:r>
          </a:p>
          <a:p>
            <a:pPr>
              <a:buFontTx/>
              <a:buChar char="•"/>
            </a:pPr>
            <a:r>
              <a:rPr lang="en-GB" b="0" smtClean="0"/>
              <a:t>Lab &amp; Clinical Scholarship</a:t>
            </a:r>
          </a:p>
          <a:p>
            <a:pPr>
              <a:buFontTx/>
              <a:buChar char="•"/>
            </a:pPr>
            <a:r>
              <a:rPr lang="en-GB" b="0" smtClean="0"/>
              <a:t>Clinical Visit and Short Visit</a:t>
            </a:r>
          </a:p>
          <a:p>
            <a:pPr>
              <a:buFontTx/>
              <a:buChar char="•"/>
            </a:pPr>
            <a:r>
              <a:rPr lang="en-GB" b="0" smtClean="0"/>
              <a:t>Visiting Professor Programme</a:t>
            </a:r>
          </a:p>
        </p:txBody>
      </p:sp>
      <p:pic>
        <p:nvPicPr>
          <p:cNvPr id="22531" name="Bild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800" y="5013325"/>
            <a:ext cx="609282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From young to old</a:t>
            </a:r>
          </a:p>
        </p:txBody>
      </p:sp>
      <p:pic>
        <p:nvPicPr>
          <p:cNvPr id="13314" name="Bild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16113"/>
            <a:ext cx="2543175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Bild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916113"/>
            <a:ext cx="2519363" cy="377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Bild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916113"/>
            <a:ext cx="2520950" cy="377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Content Placeholder 4"/>
          <p:cNvSpPr>
            <a:spLocks noGrp="1"/>
          </p:cNvSpPr>
          <p:nvPr>
            <p:ph idx="1"/>
          </p:nvPr>
        </p:nvSpPr>
        <p:spPr>
          <a:xfrm>
            <a:off x="3924300" y="5876925"/>
            <a:ext cx="4319588" cy="288925"/>
          </a:xfrm>
        </p:spPr>
        <p:txBody>
          <a:bodyPr/>
          <a:lstStyle/>
          <a:p>
            <a:r>
              <a:rPr lang="nl-NL" sz="1000" smtClean="0"/>
              <a:t>http://damnfreshpics.blogspot.de/2011/01/from-young-to-old.html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3"/>
          <p:cNvSpPr>
            <a:spLocks noGrp="1"/>
          </p:cNvSpPr>
          <p:nvPr>
            <p:ph type="title"/>
          </p:nvPr>
        </p:nvSpPr>
        <p:spPr>
          <a:xfrm>
            <a:off x="539750" y="461963"/>
            <a:ext cx="7993063" cy="796925"/>
          </a:xfrm>
        </p:spPr>
        <p:txBody>
          <a:bodyPr/>
          <a:lstStyle/>
          <a:p>
            <a:r>
              <a:rPr lang="en-GB" smtClean="0"/>
              <a:t>Organ-centred speciality</a:t>
            </a:r>
          </a:p>
        </p:txBody>
      </p:sp>
      <p:pic>
        <p:nvPicPr>
          <p:cNvPr id="14338" name="Bild 4" descr="male_genitourinary_syste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12875"/>
            <a:ext cx="3684588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Content Placeholder 4"/>
          <p:cNvSpPr>
            <a:spLocks noGrp="1"/>
          </p:cNvSpPr>
          <p:nvPr>
            <p:ph idx="1"/>
          </p:nvPr>
        </p:nvSpPr>
        <p:spPr>
          <a:xfrm>
            <a:off x="4572000" y="1628775"/>
            <a:ext cx="4032250" cy="4248150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sz="2400" b="0" smtClean="0"/>
              <a:t>Adrenal glands</a:t>
            </a:r>
          </a:p>
          <a:p>
            <a:pPr>
              <a:buFontTx/>
              <a:buChar char="•"/>
            </a:pPr>
            <a:r>
              <a:rPr lang="en-GB" sz="2400" b="0" smtClean="0"/>
              <a:t>Kidneys</a:t>
            </a:r>
          </a:p>
          <a:p>
            <a:pPr>
              <a:buFontTx/>
              <a:buChar char="•"/>
            </a:pPr>
            <a:r>
              <a:rPr lang="en-GB" sz="2400" b="0" smtClean="0"/>
              <a:t>Ureters</a:t>
            </a:r>
          </a:p>
          <a:p>
            <a:pPr>
              <a:buFontTx/>
              <a:buChar char="•"/>
            </a:pPr>
            <a:r>
              <a:rPr lang="en-GB" sz="2400" b="0" smtClean="0"/>
              <a:t>Bladder</a:t>
            </a:r>
          </a:p>
          <a:p>
            <a:pPr>
              <a:buFontTx/>
              <a:buChar char="•"/>
            </a:pPr>
            <a:r>
              <a:rPr lang="en-GB" sz="2400" b="0" smtClean="0"/>
              <a:t>Prostate and seminal vesicles</a:t>
            </a:r>
          </a:p>
          <a:p>
            <a:pPr>
              <a:buFontTx/>
              <a:buChar char="•"/>
            </a:pPr>
            <a:r>
              <a:rPr lang="en-GB" sz="2400" b="0" smtClean="0"/>
              <a:t>Urethra</a:t>
            </a:r>
          </a:p>
          <a:p>
            <a:pPr>
              <a:buFontTx/>
              <a:buChar char="•"/>
            </a:pPr>
            <a:r>
              <a:rPr lang="en-GB" sz="2400" b="0" smtClean="0"/>
              <a:t>Penis</a:t>
            </a:r>
          </a:p>
          <a:p>
            <a:pPr>
              <a:buFontTx/>
              <a:buChar char="•"/>
            </a:pPr>
            <a:r>
              <a:rPr lang="en-GB" sz="2400" b="0" smtClean="0"/>
              <a:t>Testicles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Reconstructive Urology</a:t>
            </a:r>
          </a:p>
        </p:txBody>
      </p:sp>
      <p:pic>
        <p:nvPicPr>
          <p:cNvPr id="18434" name="Bild 4" descr="Ureteroze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1412875"/>
            <a:ext cx="1768475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5" name="Gruppierung 1"/>
          <p:cNvGrpSpPr>
            <a:grpSpLocks/>
          </p:cNvGrpSpPr>
          <p:nvPr/>
        </p:nvGrpSpPr>
        <p:grpSpPr bwMode="auto">
          <a:xfrm>
            <a:off x="4787900" y="3644900"/>
            <a:ext cx="1984375" cy="2087563"/>
            <a:chOff x="3505200" y="2324100"/>
            <a:chExt cx="2127504" cy="2197608"/>
          </a:xfrm>
        </p:grpSpPr>
        <p:pic>
          <p:nvPicPr>
            <p:cNvPr id="18438" name="Bild 5" descr="Subpelvinstenose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5200" y="2324100"/>
              <a:ext cx="2127504" cy="2197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9" name="Bild 6" descr="Netter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63888" y="4077072"/>
              <a:ext cx="457794" cy="396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611188" y="1628775"/>
            <a:ext cx="5256212" cy="4248150"/>
          </a:xfrm>
        </p:spPr>
        <p:txBody>
          <a:bodyPr/>
          <a:lstStyle/>
          <a:p>
            <a:pPr marL="0" indent="0">
              <a:defRPr/>
            </a:pPr>
            <a:r>
              <a:rPr lang="en-GB" sz="2400" b="0" dirty="0"/>
              <a:t>Malformations of the genitourinary tract affect </a:t>
            </a:r>
            <a:r>
              <a:rPr lang="en-GB" sz="2400" b="0" dirty="0" smtClean="0"/>
              <a:t>about</a:t>
            </a:r>
          </a:p>
          <a:p>
            <a:pPr marL="0" indent="0">
              <a:defRPr/>
            </a:pPr>
            <a:endParaRPr lang="en-GB" sz="2400" b="0" dirty="0" smtClean="0"/>
          </a:p>
          <a:p>
            <a:pPr>
              <a:buFont typeface="Arial"/>
              <a:buChar char="•"/>
              <a:defRPr/>
            </a:pPr>
            <a:r>
              <a:rPr lang="en-GB" sz="2400" b="0" dirty="0" smtClean="0"/>
              <a:t>10</a:t>
            </a:r>
            <a:r>
              <a:rPr lang="en-GB" sz="2400" b="0" dirty="0"/>
              <a:t>% of the population </a:t>
            </a:r>
            <a:r>
              <a:rPr lang="en-GB" sz="2400" b="0" dirty="0" smtClean="0"/>
              <a:t>and</a:t>
            </a:r>
          </a:p>
          <a:p>
            <a:pPr marL="0" indent="0">
              <a:defRPr/>
            </a:pPr>
            <a:endParaRPr lang="en-GB" sz="2400" b="0" dirty="0" smtClean="0"/>
          </a:p>
          <a:p>
            <a:pPr>
              <a:buFont typeface="Arial"/>
              <a:buChar char="•"/>
              <a:defRPr/>
            </a:pPr>
            <a:r>
              <a:rPr lang="en-GB" sz="2400" b="0" dirty="0" smtClean="0"/>
              <a:t>represent </a:t>
            </a:r>
            <a:r>
              <a:rPr lang="en-GB" sz="2400" b="0" dirty="0"/>
              <a:t>1/3 of </a:t>
            </a:r>
            <a:r>
              <a:rPr lang="en-GB" sz="2400" b="0" dirty="0" smtClean="0"/>
              <a:t>all               congenital </a:t>
            </a:r>
            <a:r>
              <a:rPr lang="en-GB" sz="2400" b="0" dirty="0"/>
              <a:t>malformations.</a:t>
            </a:r>
          </a:p>
        </p:txBody>
      </p:sp>
      <p:sp>
        <p:nvSpPr>
          <p:cNvPr id="18437" name="Content Placeholder 4"/>
          <p:cNvSpPr txBox="1">
            <a:spLocks/>
          </p:cNvSpPr>
          <p:nvPr/>
        </p:nvSpPr>
        <p:spPr bwMode="auto">
          <a:xfrm>
            <a:off x="4716463" y="5805488"/>
            <a:ext cx="19431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de-DE" sz="1000" b="1">
                <a:solidFill>
                  <a:schemeClr val="bg1"/>
                </a:solidFill>
                <a:latin typeface="Arial" charset="0"/>
              </a:rPr>
              <a:t>Sökeland, Rübben (2007) 146</a:t>
            </a:r>
            <a:endParaRPr lang="nl-NL" sz="1000" b="1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Infections in Urology</a:t>
            </a:r>
          </a:p>
        </p:txBody>
      </p:sp>
      <p:pic>
        <p:nvPicPr>
          <p:cNvPr id="15362" name="Bild 3" descr="Bildschirmfoto 2013-03-10 um 01.08.4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44675"/>
            <a:ext cx="4352925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Content Placeholder 4"/>
          <p:cNvSpPr>
            <a:spLocks noGrp="1"/>
          </p:cNvSpPr>
          <p:nvPr>
            <p:ph idx="1"/>
          </p:nvPr>
        </p:nvSpPr>
        <p:spPr>
          <a:xfrm>
            <a:off x="427038" y="5013325"/>
            <a:ext cx="4249737" cy="287338"/>
          </a:xfrm>
        </p:spPr>
        <p:txBody>
          <a:bodyPr/>
          <a:lstStyle/>
          <a:p>
            <a:r>
              <a:rPr lang="en-GB" sz="1000" smtClean="0"/>
              <a:t>Prevalence of symptomless bacteriuria</a:t>
            </a:r>
          </a:p>
          <a:p>
            <a:r>
              <a:rPr lang="fr-FR" sz="1000" smtClean="0"/>
              <a:t>Lancet Infect Dis 2 (2002) 659-6</a:t>
            </a:r>
            <a:endParaRPr lang="en-GB" sz="1000" smtClean="0"/>
          </a:p>
        </p:txBody>
      </p:sp>
      <p:sp>
        <p:nvSpPr>
          <p:cNvPr id="15364" name="Content Placeholder 4"/>
          <p:cNvSpPr txBox="1">
            <a:spLocks/>
          </p:cNvSpPr>
          <p:nvPr/>
        </p:nvSpPr>
        <p:spPr bwMode="auto">
          <a:xfrm>
            <a:off x="4787900" y="5013325"/>
            <a:ext cx="42481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GB" sz="1000" b="1">
                <a:solidFill>
                  <a:schemeClr val="bg1"/>
                </a:solidFill>
                <a:latin typeface="Arial" charset="0"/>
              </a:rPr>
              <a:t>Prevalence of symptomatic urinary tract infections</a:t>
            </a:r>
          </a:p>
        </p:txBody>
      </p:sp>
      <p:pic>
        <p:nvPicPr>
          <p:cNvPr id="15365" name="Bild 2"/>
          <p:cNvPicPr>
            <a:picLocks noChangeAspect="1"/>
          </p:cNvPicPr>
          <p:nvPr/>
        </p:nvPicPr>
        <p:blipFill>
          <a:blip r:embed="rId3"/>
          <a:srcRect l="22804" t="6029" r="14609" b="48715"/>
          <a:stretch>
            <a:fillRect/>
          </a:stretch>
        </p:blipFill>
        <p:spPr bwMode="auto">
          <a:xfrm>
            <a:off x="4787900" y="2874963"/>
            <a:ext cx="3887788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6875463" y="2987675"/>
            <a:ext cx="1800225" cy="36988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/>
          <a:p>
            <a:pPr>
              <a:defRPr/>
            </a:pPr>
            <a:endParaRPr lang="en-GB" sz="1400" dirty="0">
              <a:solidFill>
                <a:srgbClr val="400080"/>
              </a:solidFill>
              <a:latin typeface="+mn-lt"/>
            </a:endParaRPr>
          </a:p>
          <a:p>
            <a:pPr>
              <a:defRPr/>
            </a:pPr>
            <a:r>
              <a:rPr lang="en-GB" sz="1000" dirty="0">
                <a:solidFill>
                  <a:srgbClr val="400080"/>
                </a:solidFill>
                <a:latin typeface="+mn-lt"/>
              </a:rPr>
              <a:t>                   BPH/LUTS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Urolithiasis</a:t>
            </a:r>
          </a:p>
        </p:txBody>
      </p:sp>
      <p:pic>
        <p:nvPicPr>
          <p:cNvPr id="17410" name="Bild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041650"/>
            <a:ext cx="4233862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Content Placeholder 4"/>
          <p:cNvSpPr txBox="1">
            <a:spLocks/>
          </p:cNvSpPr>
          <p:nvPr/>
        </p:nvSpPr>
        <p:spPr bwMode="auto">
          <a:xfrm>
            <a:off x="6300788" y="5805488"/>
            <a:ext cx="17272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de-DE" sz="1000" b="1">
                <a:solidFill>
                  <a:schemeClr val="bg1"/>
                </a:solidFill>
                <a:latin typeface="Arial" charset="0"/>
              </a:rPr>
              <a:t>Eur Urol 62 (2012) 160-5</a:t>
            </a:r>
            <a:endParaRPr lang="nl-NL" sz="10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7412" name="Picture 6" descr="C:\Pahernik\Vorlesung\Dias\Urolithiasis\uroliepi0001.TIF"/>
          <p:cNvPicPr>
            <a:picLocks noChangeAspect="1" noChangeArrowheads="1"/>
          </p:cNvPicPr>
          <p:nvPr/>
        </p:nvPicPr>
        <p:blipFill>
          <a:blip r:embed="rId3"/>
          <a:srcRect t="-2" b="1370"/>
          <a:stretch>
            <a:fillRect/>
          </a:stretch>
        </p:blipFill>
        <p:spPr bwMode="auto">
          <a:xfrm>
            <a:off x="395288" y="3038475"/>
            <a:ext cx="3960812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2195513" y="5476875"/>
            <a:ext cx="576262" cy="184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1200" dirty="0">
                <a:latin typeface="+mn-lt"/>
              </a:rPr>
              <a:t>age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900113" y="3429000"/>
            <a:ext cx="719137" cy="18415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1200" dirty="0">
                <a:latin typeface="+mn-lt"/>
              </a:rPr>
              <a:t>         total</a:t>
            </a:r>
          </a:p>
        </p:txBody>
      </p:sp>
      <p:pic>
        <p:nvPicPr>
          <p:cNvPr id="17415" name="Bild 13" descr="Kidney_Ureteral_Stone_Basic_Information_URS.tif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6013" y="1196975"/>
            <a:ext cx="15636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Bild 14" descr="Kidney_Ureteral_Stone_Basic_Information_PNL.tif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1196975"/>
            <a:ext cx="1462088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Bild 15" descr="Kidney_Ureteral_Stone_Basic_Information_PNL2.tif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1196975"/>
            <a:ext cx="1368425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Content Placeholder 4"/>
          <p:cNvSpPr txBox="1">
            <a:spLocks/>
          </p:cNvSpPr>
          <p:nvPr/>
        </p:nvSpPr>
        <p:spPr bwMode="auto">
          <a:xfrm>
            <a:off x="7164388" y="2781300"/>
            <a:ext cx="17272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de-DE" sz="1000" b="1">
                <a:solidFill>
                  <a:schemeClr val="bg1"/>
                </a:solidFill>
                <a:latin typeface="Arial" charset="0"/>
              </a:rPr>
              <a:t>EAU Patient Information</a:t>
            </a:r>
            <a:endParaRPr lang="nl-NL" sz="1000" b="1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7419" name="Bild 1" descr="Kidney_Ureteral_Stone_Basic_Information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1196975"/>
            <a:ext cx="29654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3"/>
          <p:cNvSpPr>
            <a:spLocks noGrp="1"/>
          </p:cNvSpPr>
          <p:nvPr>
            <p:ph type="title"/>
          </p:nvPr>
        </p:nvSpPr>
        <p:spPr>
          <a:xfrm>
            <a:off x="539750" y="461963"/>
            <a:ext cx="6696075" cy="796925"/>
          </a:xfrm>
        </p:spPr>
        <p:txBody>
          <a:bodyPr/>
          <a:lstStyle/>
          <a:p>
            <a:r>
              <a:rPr lang="en-GB" smtClean="0"/>
              <a:t>Benign prostatic hyperplasia</a:t>
            </a:r>
          </a:p>
        </p:txBody>
      </p:sp>
      <p:pic>
        <p:nvPicPr>
          <p:cNvPr id="16386" name="Bild 1"/>
          <p:cNvPicPr>
            <a:picLocks noChangeAspect="1"/>
          </p:cNvPicPr>
          <p:nvPr/>
        </p:nvPicPr>
        <p:blipFill>
          <a:blip r:embed="rId2"/>
          <a:srcRect l="12917" t="1370" r="13919" b="2654"/>
          <a:stretch>
            <a:fillRect/>
          </a:stretch>
        </p:blipFill>
        <p:spPr bwMode="auto">
          <a:xfrm>
            <a:off x="3492500" y="2289175"/>
            <a:ext cx="522605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Content Placeholder 4"/>
          <p:cNvSpPr>
            <a:spLocks noGrp="1"/>
          </p:cNvSpPr>
          <p:nvPr>
            <p:ph idx="1"/>
          </p:nvPr>
        </p:nvSpPr>
        <p:spPr>
          <a:xfrm>
            <a:off x="6989763" y="4941888"/>
            <a:ext cx="1727200" cy="287337"/>
          </a:xfrm>
        </p:spPr>
        <p:txBody>
          <a:bodyPr/>
          <a:lstStyle/>
          <a:p>
            <a:r>
              <a:rPr lang="de-DE" sz="1000" smtClean="0"/>
              <a:t>Eur Urol 42 (2002) 323-8</a:t>
            </a:r>
            <a:endParaRPr lang="nl-NL" sz="1000" smtClean="0"/>
          </a:p>
        </p:txBody>
      </p:sp>
      <p:pic>
        <p:nvPicPr>
          <p:cNvPr id="16388" name="Bild 2" descr="BP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276475"/>
            <a:ext cx="2970212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Bild 4" descr="Netter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49575" y="45085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Oncological Urology</a:t>
            </a:r>
          </a:p>
        </p:txBody>
      </p:sp>
      <p:pic>
        <p:nvPicPr>
          <p:cNvPr id="19458" name="Bild 2" descr="Krebsinzidenz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427163"/>
            <a:ext cx="80803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Content Placeholder 4"/>
          <p:cNvSpPr>
            <a:spLocks noGrp="1"/>
          </p:cNvSpPr>
          <p:nvPr>
            <p:ph idx="1"/>
          </p:nvPr>
        </p:nvSpPr>
        <p:spPr>
          <a:xfrm>
            <a:off x="3203575" y="1412875"/>
            <a:ext cx="4321175" cy="287338"/>
          </a:xfrm>
        </p:spPr>
        <p:txBody>
          <a:bodyPr/>
          <a:lstStyle/>
          <a:p>
            <a:r>
              <a:rPr lang="en-GB" sz="1400" smtClean="0">
                <a:solidFill>
                  <a:schemeClr val="tx1"/>
                </a:solidFill>
              </a:rPr>
              <a:t>          Men                Women</a:t>
            </a:r>
          </a:p>
        </p:txBody>
      </p:sp>
      <p:sp>
        <p:nvSpPr>
          <p:cNvPr id="19460" name="Content Placeholder 4"/>
          <p:cNvSpPr txBox="1">
            <a:spLocks/>
          </p:cNvSpPr>
          <p:nvPr/>
        </p:nvSpPr>
        <p:spPr bwMode="auto">
          <a:xfrm>
            <a:off x="1116013" y="1700213"/>
            <a:ext cx="431958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Prostate</a:t>
            </a:r>
          </a:p>
        </p:txBody>
      </p:sp>
      <p:sp>
        <p:nvSpPr>
          <p:cNvPr id="19461" name="Content Placeholder 4"/>
          <p:cNvSpPr txBox="1">
            <a:spLocks/>
          </p:cNvSpPr>
          <p:nvPr/>
        </p:nvSpPr>
        <p:spPr bwMode="auto">
          <a:xfrm>
            <a:off x="1268413" y="2205038"/>
            <a:ext cx="60404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                                          Bladder</a:t>
            </a:r>
          </a:p>
        </p:txBody>
      </p:sp>
      <p:sp>
        <p:nvSpPr>
          <p:cNvPr id="19462" name="Content Placeholder 4"/>
          <p:cNvSpPr txBox="1">
            <a:spLocks/>
          </p:cNvSpPr>
          <p:nvPr/>
        </p:nvSpPr>
        <p:spPr bwMode="auto">
          <a:xfrm>
            <a:off x="1420813" y="2708275"/>
            <a:ext cx="60404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                                          Kidney</a:t>
            </a:r>
          </a:p>
        </p:txBody>
      </p:sp>
      <p:sp>
        <p:nvSpPr>
          <p:cNvPr id="19463" name="Content Placeholder 4"/>
          <p:cNvSpPr txBox="1">
            <a:spLocks/>
          </p:cNvSpPr>
          <p:nvPr/>
        </p:nvSpPr>
        <p:spPr bwMode="auto">
          <a:xfrm>
            <a:off x="1628775" y="3860800"/>
            <a:ext cx="60388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                                       Testicles</a:t>
            </a:r>
          </a:p>
        </p:txBody>
      </p:sp>
      <p:sp>
        <p:nvSpPr>
          <p:cNvPr id="19464" name="Content Placeholder 4"/>
          <p:cNvSpPr txBox="1">
            <a:spLocks/>
          </p:cNvSpPr>
          <p:nvPr/>
        </p:nvSpPr>
        <p:spPr bwMode="auto">
          <a:xfrm>
            <a:off x="2852738" y="3213100"/>
            <a:ext cx="6040437" cy="14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                                          Kidney</a:t>
            </a:r>
          </a:p>
        </p:txBody>
      </p:sp>
      <p:sp>
        <p:nvSpPr>
          <p:cNvPr id="19465" name="Content Placeholder 4"/>
          <p:cNvSpPr txBox="1">
            <a:spLocks/>
          </p:cNvSpPr>
          <p:nvPr/>
        </p:nvSpPr>
        <p:spPr bwMode="auto">
          <a:xfrm>
            <a:off x="2771775" y="3716338"/>
            <a:ext cx="604043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/>
          <a:lstStyle/>
          <a:p>
            <a:pPr marL="342900" indent="-342900" eaLnBrk="0" hangingPunct="0"/>
            <a:r>
              <a:rPr lang="en-GB" sz="1200">
                <a:latin typeface="Arial" charset="0"/>
              </a:rPr>
              <a:t>                                                 Bladder</a:t>
            </a:r>
          </a:p>
        </p:txBody>
      </p:sp>
      <p:sp>
        <p:nvSpPr>
          <p:cNvPr id="19466" name="Content Placeholder 4"/>
          <p:cNvSpPr txBox="1">
            <a:spLocks/>
          </p:cNvSpPr>
          <p:nvPr/>
        </p:nvSpPr>
        <p:spPr bwMode="auto">
          <a:xfrm>
            <a:off x="1116013" y="5732463"/>
            <a:ext cx="76327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nl-NL" sz="1400" b="1">
                <a:solidFill>
                  <a:schemeClr val="bg1"/>
                </a:solidFill>
                <a:latin typeface="Arial" charset="0"/>
              </a:rPr>
              <a:t>Germany 2008; Robert Koch Institute, National Center for Cancer Registry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3"/>
          <p:cNvSpPr>
            <a:spLocks noGrp="1"/>
          </p:cNvSpPr>
          <p:nvPr>
            <p:ph type="title"/>
          </p:nvPr>
        </p:nvSpPr>
        <p:spPr>
          <a:xfrm>
            <a:off x="539750" y="404813"/>
            <a:ext cx="6534150" cy="796925"/>
          </a:xfrm>
        </p:spPr>
        <p:txBody>
          <a:bodyPr/>
          <a:lstStyle/>
          <a:p>
            <a:r>
              <a:rPr lang="en-GB" sz="2400" smtClean="0"/>
              <a:t>Causes of death after RPE</a:t>
            </a:r>
            <a:br>
              <a:rPr lang="en-GB" sz="2400" smtClean="0"/>
            </a:br>
            <a:r>
              <a:rPr lang="en-GB" sz="2400" smtClean="0"/>
              <a:t>in the elderly (n=329)</a:t>
            </a:r>
          </a:p>
        </p:txBody>
      </p:sp>
      <p:sp>
        <p:nvSpPr>
          <p:cNvPr id="20482" name="Content Placeholder 4"/>
          <p:cNvSpPr>
            <a:spLocks noGrp="1"/>
          </p:cNvSpPr>
          <p:nvPr>
            <p:ph idx="1"/>
          </p:nvPr>
        </p:nvSpPr>
        <p:spPr>
          <a:xfrm>
            <a:off x="4211638" y="5876925"/>
            <a:ext cx="4321175" cy="288925"/>
          </a:xfrm>
        </p:spPr>
        <p:txBody>
          <a:bodyPr/>
          <a:lstStyle/>
          <a:p>
            <a:r>
              <a:rPr lang="nl-NL" sz="1400" smtClean="0"/>
              <a:t>Froehner, Wirth et al., Urol Oncol 2010</a:t>
            </a:r>
          </a:p>
        </p:txBody>
      </p:sp>
      <p:grpSp>
        <p:nvGrpSpPr>
          <p:cNvPr id="20483" name="Gruppierung 3"/>
          <p:cNvGrpSpPr>
            <a:grpSpLocks/>
          </p:cNvGrpSpPr>
          <p:nvPr/>
        </p:nvGrpSpPr>
        <p:grpSpPr bwMode="auto">
          <a:xfrm>
            <a:off x="1187450" y="1341438"/>
            <a:ext cx="6327775" cy="4483100"/>
            <a:chOff x="1398588" y="908050"/>
            <a:chExt cx="7623175" cy="5600700"/>
          </a:xfrm>
        </p:grpSpPr>
        <p:pic>
          <p:nvPicPr>
            <p:cNvPr id="2048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8588" y="908050"/>
              <a:ext cx="7623175" cy="56007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6656388" y="908050"/>
              <a:ext cx="2298892" cy="499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2000">
                  <a:solidFill>
                    <a:schemeClr val="hlink"/>
                  </a:solidFill>
                  <a:latin typeface="Arial Rounded MT Bold" pitchFamily="34" charset="0"/>
                  <a:ea typeface="ＭＳ Ｐゴシック" pitchFamily="34" charset="-128"/>
                </a:rPr>
                <a:t>age 70+ years</a:t>
              </a:r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 flipH="1">
              <a:off x="2393950" y="3751263"/>
              <a:ext cx="4176713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4206875" y="3573463"/>
              <a:ext cx="794188" cy="42294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600">
                  <a:solidFill>
                    <a:schemeClr val="hlink"/>
                  </a:solidFill>
                  <a:latin typeface="Arial Rounded MT Bold" pitchFamily="34" charset="0"/>
                  <a:ea typeface="ＭＳ Ｐゴシック" pitchFamily="34" charset="-128"/>
                </a:rPr>
                <a:t>23 %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lan2013_arial_blue_c">
  <a:themeElements>
    <a:clrScheme name="23rd Annual EAU Congre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3rd Annual EAU Congress">
      <a:majorFont>
        <a:latin typeface="Arial Black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23rd Annual EAU Congre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angepast ontwerp">
  <a:themeElements>
    <a:clrScheme name="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angepast ontwerp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Aangepast ontwerp">
  <a:themeElements>
    <a:clrScheme name="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angepast ontwerp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Aangepast ontwerp">
  <a:themeElements>
    <a:clrScheme name="1_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Aangepast ontwerp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1_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Aangepast ontwerp">
  <a:themeElements>
    <a:clrScheme name="1_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Aangepast ontwerp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1_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milan2013_arial_blue_c</Template>
  <TotalTime>0</TotalTime>
  <Words>224</Words>
  <Application>Microsoft Office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milan2013_arial_blue_c</vt:lpstr>
      <vt:lpstr>Aangepast ontwerp</vt:lpstr>
      <vt:lpstr>3_Aangepast ontwerp</vt:lpstr>
      <vt:lpstr>1_Aangepast ontwerp</vt:lpstr>
      <vt:lpstr>2_Aangepast ontwerp</vt:lpstr>
      <vt:lpstr>From young to old M. Wirth, Dresden, Germany</vt:lpstr>
      <vt:lpstr>From young to old</vt:lpstr>
      <vt:lpstr>Organ-centred speciality</vt:lpstr>
      <vt:lpstr>Reconstructive Urology</vt:lpstr>
      <vt:lpstr>Infections in Urology</vt:lpstr>
      <vt:lpstr>Urolithiasis</vt:lpstr>
      <vt:lpstr>Benign prostatic hyperplasia</vt:lpstr>
      <vt:lpstr>Oncological Urology</vt:lpstr>
      <vt:lpstr>Causes of death after RPE in the elderly (n=329)</vt:lpstr>
      <vt:lpstr>Mortality after RPE in the elderly: role of comorbidity (n=329)</vt:lpstr>
      <vt:lpstr>Education: From “old” to young</vt:lpstr>
    </vt:vector>
  </TitlesOfParts>
  <Company>EAU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Ivanka Moerkerken</dc:creator>
  <cp:lastModifiedBy>Windows User</cp:lastModifiedBy>
  <cp:revision>44</cp:revision>
  <dcterms:created xsi:type="dcterms:W3CDTF">2012-07-31T11:14:03Z</dcterms:created>
  <dcterms:modified xsi:type="dcterms:W3CDTF">2013-03-16T10:33:19Z</dcterms:modified>
</cp:coreProperties>
</file>